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9" r:id="rId10"/>
    <p:sldId id="270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080A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152996-A053-8D82-2F50-DFA488E5C46C}" v="2893" dt="2025-09-23T18:04:30.174"/>
    <p1510:client id="{DB670F76-6F5C-03AE-9487-BFFEBEC58A20}" v="244" dt="2025-09-25T15:48:30.4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78" d="100"/>
          <a:sy n="78" d="100"/>
        </p:scale>
        <p:origin x="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ebforms.edinburgh.gov.uk/site/portal/request/road_defect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roadworksscotland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sz="4400" b="1">
                <a:solidFill>
                  <a:srgbClr val="003366"/>
                </a:solidFill>
              </a:defRPr>
            </a:pPr>
            <a:r>
              <a:rPr dirty="0"/>
              <a:t>Roa</a:t>
            </a:r>
            <a:r>
              <a:rPr dirty="0">
                <a:solidFill>
                  <a:srgbClr val="003366"/>
                </a:solidFill>
              </a:rPr>
              <a:t>dw</a:t>
            </a:r>
            <a:r>
              <a:rPr dirty="0"/>
              <a:t>ay Repairs and Maintenance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defRPr sz="2400"/>
            </a:pPr>
            <a:r>
              <a:rPr dirty="0"/>
              <a:t>How does CEC go about it?</a:t>
            </a:r>
          </a:p>
          <a:p>
            <a:r>
              <a:rPr dirty="0"/>
              <a:t>Alastair Webb, MCC Chair – Sept 25, 2025</a:t>
            </a:r>
          </a:p>
          <a:p>
            <a:r>
              <a:rPr lang="en-US" sz="1400" dirty="0">
                <a:solidFill>
                  <a:srgbClr val="222222"/>
                </a:solidFill>
                <a:latin typeface="Google Sans"/>
              </a:rPr>
              <a:t>chair@morningside.org.uk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5575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B7F10-045B-F7E1-5C3A-76494071E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srgbClr val="003366"/>
                </a:solidFill>
                <a:latin typeface="Calibri"/>
                <a:ea typeface="Calibri"/>
                <a:cs typeface="Calibri"/>
              </a:rPr>
              <a:t>Who Am I?</a:t>
            </a:r>
            <a:endParaRPr lang="en-US" sz="3600" dirty="0">
              <a:latin typeface="Calibri"/>
              <a:ea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278C6-B8E4-E8F7-5F52-72D63CFCD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18431" cy="435133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/>
              <a:t>Chair MCC since elections in Spring</a:t>
            </a:r>
          </a:p>
          <a:p>
            <a:r>
              <a:rPr lang="en-US" dirty="0"/>
              <a:t>Retired, IT consultancy background, lived in Edinburgh since 1997</a:t>
            </a:r>
          </a:p>
          <a:p>
            <a:r>
              <a:rPr lang="en-US" dirty="0"/>
              <a:t>Learning on the job: this topic is a case in point ( I'm hoping to learn tonight !)</a:t>
            </a:r>
          </a:p>
          <a:p>
            <a:r>
              <a:rPr lang="en-US" dirty="0"/>
              <a:t>As well as learning, I hope this 30 minutes:</a:t>
            </a:r>
          </a:p>
          <a:p>
            <a:pPr lvl="1"/>
            <a:r>
              <a:rPr lang="en-US" dirty="0">
                <a:latin typeface="Calibri"/>
                <a:ea typeface="Calibri"/>
                <a:cs typeface="Calibri"/>
              </a:rPr>
              <a:t>Explains a bit about how CEC 'discovers', assesses, </a:t>
            </a:r>
            <a:r>
              <a:rPr lang="en-US" dirty="0" err="1">
                <a:latin typeface="Calibri"/>
                <a:ea typeface="Calibri"/>
                <a:cs typeface="Calibri"/>
              </a:rPr>
              <a:t>prioritises</a:t>
            </a:r>
            <a:r>
              <a:rPr lang="en-US" dirty="0">
                <a:latin typeface="Calibri"/>
                <a:ea typeface="Calibri"/>
                <a:cs typeface="Calibri"/>
              </a:rPr>
              <a:t>, schedules, delivers roadway maintenance and repairs</a:t>
            </a:r>
            <a:endParaRPr lang="en-US" dirty="0"/>
          </a:p>
          <a:p>
            <a:pPr lvl="1"/>
            <a:r>
              <a:rPr lang="en-US" dirty="0">
                <a:latin typeface="Calibri"/>
                <a:ea typeface="Calibri"/>
                <a:cs typeface="Calibri"/>
              </a:rPr>
              <a:t>Suggests how the public / CCs could 'add' (beneficially) to the 'process', so aiding CEC</a:t>
            </a:r>
            <a:endParaRPr lang="en-US" dirty="0"/>
          </a:p>
          <a:p>
            <a:pPr lvl="1"/>
            <a:r>
              <a:rPr lang="en-US" dirty="0">
                <a:latin typeface="Calibri"/>
                <a:ea typeface="Calibri"/>
                <a:cs typeface="Calibri"/>
              </a:rPr>
              <a:t>And how we could be better kept within the 'loop' / timeline to completion / fixing the problem; improving satisfaction with the CEC's efforts</a:t>
            </a:r>
            <a:endParaRPr lang="en-US" dirty="0" err="1"/>
          </a:p>
          <a:p>
            <a:pPr lvl="1"/>
            <a:endParaRPr lang="en-US" dirty="0">
              <a:latin typeface="Calibri"/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dirty="0"/>
          </a:p>
        </p:txBody>
      </p:sp>
      <p:pic>
        <p:nvPicPr>
          <p:cNvPr id="5" name="Picture 4" descr="A clock on a bench in a city&#10;&#10;AI-generated content may be incorrect.">
            <a:extLst>
              <a:ext uri="{FF2B5EF4-FFF2-40B4-BE49-F238E27FC236}">
                <a16:creationId xmlns:a16="http://schemas.microsoft.com/office/drawing/2014/main" id="{7BF14FDD-6AD5-600B-CCF5-DA61C76D4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9634" y="1825925"/>
            <a:ext cx="2614164" cy="171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585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2737-15C3-04E1-07A0-109E9DE44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srgbClr val="003366"/>
                </a:solidFill>
                <a:latin typeface="Calibri"/>
                <a:ea typeface="Calibri"/>
                <a:cs typeface="Calibri"/>
              </a:rPr>
              <a:t>Why Roads &amp; Pavements?</a:t>
            </a:r>
            <a:r>
              <a:rPr lang="en-US" dirty="0"/>
              <a:t>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761FF-9503-CB1B-56B9-BE4C1B6E0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361"/>
            <a:ext cx="5627299" cy="435133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1800" dirty="0"/>
              <a:t>Firstly, engage our community with relevant issues  </a:t>
            </a:r>
          </a:p>
          <a:p>
            <a:r>
              <a:rPr lang="en-US" sz="1800" dirty="0"/>
              <a:t>MCC has a good reputation for being a space to talk about local issues, and we get reasonable attendances (circa 10-20 </a:t>
            </a:r>
            <a:r>
              <a:rPr lang="en-US" sz="1800" dirty="0" err="1"/>
              <a:t>non members</a:t>
            </a:r>
            <a:r>
              <a:rPr lang="en-US" sz="1800" dirty="0"/>
              <a:t> per meeting), but we are told many folk are unaware of the CC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/>
              <a:t>And roads/pavements generate lots of discussion, with frustration &amp; puzzlement</a:t>
            </a:r>
          </a:p>
          <a:p>
            <a:pPr marL="285750" indent="-285750"/>
            <a:r>
              <a:rPr lang="en-US" sz="1800" dirty="0"/>
              <a:t>This is very evident online, but also we are told it's one of the most common topics in councilors mailbags</a:t>
            </a:r>
          </a:p>
          <a:p>
            <a:pPr marL="285750" indent="-285750"/>
            <a:r>
              <a:rPr lang="en-US" sz="1800" dirty="0"/>
              <a:t>Recent post from  Dr Scott  Arthur MP reinforces this</a:t>
            </a:r>
          </a:p>
          <a:p>
            <a:pPr marL="285750" indent="-285750"/>
            <a:r>
              <a:rPr lang="en-US" sz="1800" dirty="0"/>
              <a:t>And it's one of the council services that affects us all</a:t>
            </a:r>
          </a:p>
          <a:p>
            <a:pPr marL="285750" indent="-285750"/>
            <a:endParaRPr lang="en-US" sz="1800" dirty="0"/>
          </a:p>
          <a:p>
            <a:pPr marL="0" indent="0">
              <a:buNone/>
            </a:pPr>
            <a:r>
              <a:rPr lang="en-US" sz="1800" dirty="0"/>
              <a:t>So , by working with councilors &amp; officers, can we:</a:t>
            </a:r>
          </a:p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US" sz="1700" dirty="0">
                <a:latin typeface="Arial"/>
                <a:ea typeface="Calibri"/>
                <a:cs typeface="Calibri"/>
              </a:rPr>
              <a:t>Help the community understand council processes</a:t>
            </a:r>
          </a:p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US" sz="1700" dirty="0">
                <a:latin typeface="Arial"/>
                <a:ea typeface="Calibri"/>
                <a:cs typeface="Calibri"/>
              </a:rPr>
              <a:t>Reduce frustration through clarity</a:t>
            </a:r>
          </a:p>
          <a:p>
            <a:pPr>
              <a:lnSpc>
                <a:spcPct val="100000"/>
              </a:lnSpc>
              <a:spcBef>
                <a:spcPct val="20000"/>
              </a:spcBef>
            </a:pPr>
            <a:r>
              <a:rPr lang="en-US" sz="1700" dirty="0">
                <a:latin typeface="Arial"/>
                <a:ea typeface="Calibri"/>
                <a:cs typeface="Calibri"/>
              </a:rPr>
              <a:t>Provide local knowledge to support </a:t>
            </a:r>
            <a:r>
              <a:rPr lang="en-US" sz="1700" err="1">
                <a:latin typeface="Arial"/>
                <a:ea typeface="Calibri"/>
                <a:cs typeface="Calibri"/>
              </a:rPr>
              <a:t>prioritisation</a:t>
            </a:r>
            <a:endParaRPr lang="en-US" sz="1700">
              <a:latin typeface="Arial"/>
              <a:ea typeface="Calibri"/>
              <a:cs typeface="Calibri"/>
            </a:endParaRPr>
          </a:p>
        </p:txBody>
      </p:sp>
      <p:pic>
        <p:nvPicPr>
          <p:cNvPr id="4" name="Picture 3" descr="A group of people standing in a street&#10;&#10;AI-generated content may be incorrect.">
            <a:extLst>
              <a:ext uri="{FF2B5EF4-FFF2-40B4-BE49-F238E27FC236}">
                <a16:creationId xmlns:a16="http://schemas.microsoft.com/office/drawing/2014/main" id="{96F79657-1830-47E9-A051-F66C6AF7D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139" y="1586361"/>
            <a:ext cx="4249949" cy="41453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A3E84E-98E1-3D4F-8D73-478E26B0025F}"/>
              </a:ext>
            </a:extLst>
          </p:cNvPr>
          <p:cNvSpPr txBox="1"/>
          <p:nvPr/>
        </p:nvSpPr>
        <p:spPr>
          <a:xfrm>
            <a:off x="6940135" y="5737611"/>
            <a:ext cx="425282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/>
              <a:t>NB: Focus on the 'came up on doorsteps bit'...other political parties differ in their 'root cause' analysis 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966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8E5F-17B1-B24F-F860-8CEAFF0A5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srgbClr val="003366"/>
                </a:solidFill>
                <a:latin typeface="Calibri"/>
                <a:ea typeface="Calibri"/>
                <a:cs typeface="Calibri"/>
              </a:rPr>
              <a:t>Progress So Far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B407E4-E45B-3976-BDE6-4C63BB000E23}"/>
              </a:ext>
            </a:extLst>
          </p:cNvPr>
          <p:cNvSpPr txBox="1"/>
          <p:nvPr/>
        </p:nvSpPr>
        <p:spPr>
          <a:xfrm>
            <a:off x="1034920" y="1700475"/>
            <a:ext cx="8740443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Focus has been on maintenance /repair of roads &amp; pavements: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Simpler than multiple enhancement schemes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Indebted to Cliff Hutt (Head of Roads &amp; </a:t>
            </a:r>
            <a:r>
              <a:rPr lang="en-US" dirty="0" err="1"/>
              <a:t>Infrastrucfure</a:t>
            </a:r>
            <a:r>
              <a:rPr lang="en-US" dirty="0"/>
              <a:t>) to understand processes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And Cliff &amp; his colleague Sean Gilchrist (Transport Manager – Head of Assets &amp; Performance) did a v helpful presentation to MCC last week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r>
              <a:rPr lang="en-US" dirty="0"/>
              <a:t>Understanding how to improve pavements &amp; roads looks to be more complex, with a wider range of </a:t>
            </a:r>
            <a:r>
              <a:rPr lang="en-US" dirty="0" err="1"/>
              <a:t>programmes</a:t>
            </a:r>
            <a:r>
              <a:rPr lang="en-US" dirty="0"/>
              <a:t> in the council that do this... so parked for now (Note: am v interested in </a:t>
            </a:r>
            <a:r>
              <a:rPr lang="en-US" dirty="0" err="1"/>
              <a:t>Merchiston</a:t>
            </a:r>
            <a:r>
              <a:rPr lang="en-US" dirty="0"/>
              <a:t> CC presentation !)</a:t>
            </a:r>
          </a:p>
        </p:txBody>
      </p:sp>
    </p:spTree>
    <p:extLst>
      <p:ext uri="{BB962C8B-B14F-4D97-AF65-F5344CB8AC3E}">
        <p14:creationId xmlns:p14="http://schemas.microsoft.com/office/powerpoint/2010/main" val="2670079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627315A-6775-F184-7756-BAC777572752}"/>
              </a:ext>
            </a:extLst>
          </p:cNvPr>
          <p:cNvCxnSpPr>
            <a:cxnSpLocks/>
          </p:cNvCxnSpPr>
          <p:nvPr/>
        </p:nvCxnSpPr>
        <p:spPr>
          <a:xfrm>
            <a:off x="5985211" y="3831781"/>
            <a:ext cx="15639" cy="15327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C400DDB-EAE0-1613-B346-D7E6934C8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003366"/>
                </a:solidFill>
                <a:latin typeface="Calibri"/>
                <a:ea typeface="Calibri"/>
                <a:cs typeface="Calibri"/>
              </a:rPr>
              <a:t>Maintenance Workflow</a:t>
            </a:r>
            <a:endParaRPr lang="en-US" dirty="0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3DED49FE-BF4E-4E1E-8623-E1E6915516D6}"/>
              </a:ext>
            </a:extLst>
          </p:cNvPr>
          <p:cNvSpPr/>
          <p:nvPr/>
        </p:nvSpPr>
        <p:spPr>
          <a:xfrm>
            <a:off x="938396" y="2127030"/>
            <a:ext cx="3253104" cy="1704752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Inspection / Reporting:</a:t>
            </a:r>
          </a:p>
          <a:p>
            <a:pPr algn="ctr"/>
            <a:r>
              <a:rPr lang="en-US" sz="1400" dirty="0"/>
              <a:t>Potholes</a:t>
            </a:r>
          </a:p>
          <a:p>
            <a:pPr algn="ctr"/>
            <a:r>
              <a:rPr lang="en-US" sz="1400" dirty="0"/>
              <a:t>Scottish Road Condition Survey</a:t>
            </a:r>
          </a:p>
          <a:p>
            <a:pPr algn="ctr"/>
            <a:r>
              <a:rPr lang="en-US" sz="1400" dirty="0"/>
              <a:t>Walking</a:t>
            </a: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2FA91FF0-C855-913E-FBB1-B5F3735EE68D}"/>
              </a:ext>
            </a:extLst>
          </p:cNvPr>
          <p:cNvSpPr/>
          <p:nvPr/>
        </p:nvSpPr>
        <p:spPr>
          <a:xfrm>
            <a:off x="4690886" y="2127029"/>
            <a:ext cx="3253104" cy="1704752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/>
              <a:t>Planning / Design / </a:t>
            </a:r>
            <a:r>
              <a:rPr lang="en-US" dirty="0" err="1"/>
              <a:t>Prioritisation</a:t>
            </a:r>
            <a:r>
              <a:rPr lang="en-US" dirty="0"/>
              <a:t> &amp; allocation to budget:</a:t>
            </a:r>
          </a:p>
          <a:p>
            <a:pPr algn="ctr"/>
            <a:r>
              <a:rPr lang="en-US" sz="1400" dirty="0"/>
              <a:t>Small revenue</a:t>
            </a:r>
          </a:p>
          <a:p>
            <a:pPr algn="ctr"/>
            <a:r>
              <a:rPr lang="en-US" sz="1400" dirty="0"/>
              <a:t>Large Revenue</a:t>
            </a:r>
          </a:p>
          <a:p>
            <a:pPr algn="ctr"/>
            <a:r>
              <a:rPr lang="en-US" sz="1400" dirty="0"/>
              <a:t>Capital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E15D54E2-D712-556A-A2E6-D8FFCBE15611}"/>
              </a:ext>
            </a:extLst>
          </p:cNvPr>
          <p:cNvSpPr/>
          <p:nvPr/>
        </p:nvSpPr>
        <p:spPr>
          <a:xfrm>
            <a:off x="8313980" y="2127030"/>
            <a:ext cx="3253104" cy="1704752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/>
              <a:t>Build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435CE4-E3B8-EB75-E959-3F20C65815CF}"/>
              </a:ext>
            </a:extLst>
          </p:cNvPr>
          <p:cNvSpPr txBox="1"/>
          <p:nvPr/>
        </p:nvSpPr>
        <p:spPr>
          <a:xfrm>
            <a:off x="3425144" y="4582498"/>
            <a:ext cx="5374256" cy="64633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Current sources of public info</a:t>
            </a:r>
          </a:p>
          <a:p>
            <a:pPr algn="ctr"/>
            <a:r>
              <a:rPr lang="en-US" dirty="0"/>
              <a:t>Described in more detail in notes at end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E72CFA-4FD6-FEE9-8A27-6B6B05258363}"/>
              </a:ext>
            </a:extLst>
          </p:cNvPr>
          <p:cNvSpPr txBox="1"/>
          <p:nvPr/>
        </p:nvSpPr>
        <p:spPr>
          <a:xfrm>
            <a:off x="1046123" y="5583452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Pothole Map &amp; emails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C71F18-61C5-F2F8-BE62-6912A4FB8A85}"/>
              </a:ext>
            </a:extLst>
          </p:cNvPr>
          <p:cNvSpPr txBox="1"/>
          <p:nvPr/>
        </p:nvSpPr>
        <p:spPr>
          <a:xfrm>
            <a:off x="4697972" y="5583452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Capital Infrastructure report presented to TEC in April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88E651-639A-257F-EC8B-ED5C09C755E1}"/>
              </a:ext>
            </a:extLst>
          </p:cNvPr>
          <p:cNvSpPr txBox="1"/>
          <p:nvPr/>
        </p:nvSpPr>
        <p:spPr>
          <a:xfrm>
            <a:off x="8321066" y="5583452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Roadworksscotland</a:t>
            </a:r>
            <a:r>
              <a:rPr lang="en-US" dirty="0"/>
              <a:t> map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BCB238D-B457-72EF-D1F3-B16F418CCE16}"/>
              </a:ext>
            </a:extLst>
          </p:cNvPr>
          <p:cNvCxnSpPr/>
          <p:nvPr/>
        </p:nvCxnSpPr>
        <p:spPr>
          <a:xfrm>
            <a:off x="2189589" y="3831782"/>
            <a:ext cx="15639" cy="15327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4F10D64-80A1-E754-6508-9E816709CFB3}"/>
              </a:ext>
            </a:extLst>
          </p:cNvPr>
          <p:cNvCxnSpPr>
            <a:cxnSpLocks/>
          </p:cNvCxnSpPr>
          <p:nvPr/>
        </p:nvCxnSpPr>
        <p:spPr>
          <a:xfrm>
            <a:off x="9608305" y="3831782"/>
            <a:ext cx="15639" cy="15327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852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23228-41CB-30B2-777B-735316603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srgbClr val="003366"/>
                </a:solidFill>
                <a:latin typeface="Calibri"/>
                <a:ea typeface="Calibri"/>
                <a:cs typeface="Calibri"/>
              </a:rPr>
              <a:t>Opportunities – Information Flow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8E6A9-59DB-9AF3-316A-20E615D81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30619" cy="4106923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Cllr Ross has recently had a motion passed asking for officers to consider how to improve reporting, so that could be things like: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Publishing a road-map showing results of Scottish Road Surveys results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Providing a draft version of Capital </a:t>
            </a:r>
            <a:r>
              <a:rPr lang="en-US" err="1"/>
              <a:t>Programme</a:t>
            </a:r>
            <a:r>
              <a:rPr lang="en-US" dirty="0"/>
              <a:t> in preceding Autumn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Publish the capital </a:t>
            </a:r>
            <a:r>
              <a:rPr lang="en-US" err="1"/>
              <a:t>programme</a:t>
            </a:r>
            <a:r>
              <a:rPr lang="en-US" dirty="0"/>
              <a:t> in a .CSV format, so easily searched by ward / </a:t>
            </a:r>
            <a:r>
              <a:rPr lang="en-US" err="1"/>
              <a:t>roadname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Maintaining a list of candidates for improvements that didn't quite make the </a:t>
            </a:r>
            <a:r>
              <a:rPr lang="en-US" err="1"/>
              <a:t>prioritisation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Marking 'pothole' map with priority assessment of hole (this has a known issue)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Maintaining / publishing the Large &amp; Small Revenue </a:t>
            </a:r>
            <a:r>
              <a:rPr lang="en-US" err="1"/>
              <a:t>programmes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When Roadworks being done, add a note to </a:t>
            </a:r>
            <a:r>
              <a:rPr lang="en-US" err="1"/>
              <a:t>RoadworksScotland</a:t>
            </a:r>
            <a:r>
              <a:rPr lang="en-US" dirty="0"/>
              <a:t> website to explain 'why' work being done</a:t>
            </a:r>
          </a:p>
          <a:p>
            <a:r>
              <a:rPr lang="en-US" dirty="0"/>
              <a:t>But also more general information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Presentation (will be on our website) from Cliff &amp; Sean was really good &amp; well received, but  really reaches about 30 people – how could that be scaled ?  and how can officers get consolidated feedback (</a:t>
            </a:r>
            <a:r>
              <a:rPr lang="en-US" dirty="0" err="1"/>
              <a:t>eg</a:t>
            </a:r>
            <a:r>
              <a:rPr lang="en-US" dirty="0"/>
              <a:t> residual gravel from surface treatments is a regular complaint)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23AFD93C-6171-D706-4926-8A19A908CFB1}"/>
              </a:ext>
            </a:extLst>
          </p:cNvPr>
          <p:cNvSpPr/>
          <p:nvPr/>
        </p:nvSpPr>
        <p:spPr>
          <a:xfrm>
            <a:off x="3472064" y="6083931"/>
            <a:ext cx="766356" cy="609957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D970DD-9361-634A-5CB0-3C974704E437}"/>
              </a:ext>
            </a:extLst>
          </p:cNvPr>
          <p:cNvSpPr txBox="1"/>
          <p:nvPr/>
        </p:nvSpPr>
        <p:spPr>
          <a:xfrm>
            <a:off x="4255607" y="6175530"/>
            <a:ext cx="449723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HELP ---  Any thoughts on this, </a:t>
            </a:r>
            <a:r>
              <a:rPr lang="en-US" dirty="0" err="1"/>
              <a:t>usefullness</a:t>
            </a:r>
            <a:r>
              <a:rPr lang="en-US" dirty="0"/>
              <a:t>, other data options, </a:t>
            </a:r>
            <a:r>
              <a:rPr lang="en-US" dirty="0" err="1"/>
              <a:t>etc</a:t>
            </a:r>
            <a:r>
              <a:rPr lang="en-US" dirty="0"/>
              <a:t>, please email</a:t>
            </a:r>
          </a:p>
        </p:txBody>
      </p:sp>
    </p:spTree>
    <p:extLst>
      <p:ext uri="{BB962C8B-B14F-4D97-AF65-F5344CB8AC3E}">
        <p14:creationId xmlns:p14="http://schemas.microsoft.com/office/powerpoint/2010/main" val="398737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B1A9E-801F-9DBB-4AA2-FC761FDCD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3EA42-1E36-6342-9D4A-3561253B3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srgbClr val="003366"/>
                </a:solidFill>
                <a:latin typeface="Calibri"/>
                <a:ea typeface="Calibri"/>
                <a:cs typeface="Calibri"/>
              </a:rPr>
              <a:t>Opportunities – Influencing 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D905A-799D-9532-2498-2083AE07D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30619" cy="41069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Can we find a way for folk (possibly via CC) to feed in questions / requests to 'a process' rather than relying on </a:t>
            </a:r>
            <a:r>
              <a:rPr lang="en-US" err="1"/>
              <a:t>Councillors</a:t>
            </a:r>
            <a:r>
              <a:rPr lang="en-US" dirty="0"/>
              <a:t> sending individual emails ?</a:t>
            </a:r>
          </a:p>
          <a:p>
            <a:r>
              <a:rPr lang="en-US" dirty="0"/>
              <a:t>For the Scottish Roads Survey, all roads checked  every 4 years (</a:t>
            </a:r>
            <a:r>
              <a:rPr lang="en-US" err="1"/>
              <a:t>approx</a:t>
            </a:r>
            <a:r>
              <a:rPr lang="en-US" dirty="0"/>
              <a:t>), but </a:t>
            </a:r>
            <a:r>
              <a:rPr lang="en-US" err="1"/>
              <a:t>its</a:t>
            </a:r>
            <a:r>
              <a:rPr lang="en-US" dirty="0"/>
              <a:t> quite possible that a road deteriorates between inspections; could CC's submit a list of candidate roads to supplement survey ? And if road not selected some sort of summary as to 'why not' ?</a:t>
            </a: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7DB7DF83-CE5E-4FBB-7821-87A0AE756289}"/>
              </a:ext>
            </a:extLst>
          </p:cNvPr>
          <p:cNvSpPr/>
          <p:nvPr/>
        </p:nvSpPr>
        <p:spPr>
          <a:xfrm>
            <a:off x="3472064" y="6083931"/>
            <a:ext cx="766356" cy="609957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853508-42B5-3657-0B91-CBC38F055E0E}"/>
              </a:ext>
            </a:extLst>
          </p:cNvPr>
          <p:cNvSpPr txBox="1"/>
          <p:nvPr/>
        </p:nvSpPr>
        <p:spPr>
          <a:xfrm>
            <a:off x="4255607" y="6089266"/>
            <a:ext cx="574806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HELP ---  Any thoughts on this, do we want CC's to have a more formal roles in process, </a:t>
            </a:r>
            <a:r>
              <a:rPr lang="en-US" dirty="0" err="1"/>
              <a:t>etc</a:t>
            </a:r>
            <a:r>
              <a:rPr lang="en-US" dirty="0"/>
              <a:t>  please email</a:t>
            </a:r>
          </a:p>
        </p:txBody>
      </p:sp>
    </p:spTree>
    <p:extLst>
      <p:ext uri="{BB962C8B-B14F-4D97-AF65-F5344CB8AC3E}">
        <p14:creationId xmlns:p14="http://schemas.microsoft.com/office/powerpoint/2010/main" val="4216839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D28A1-AC30-2791-F640-E59CE24C7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003366"/>
                </a:solidFill>
                <a:latin typeface="Calibri"/>
                <a:ea typeface="Calibri"/>
                <a:cs typeface="Calibri"/>
              </a:rPr>
              <a:t>Notes &amp; references - 1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384B5-682D-45E0-8B7F-37AD71780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2493"/>
            <a:ext cx="5656053" cy="439447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Public Pothole Reporting</a:t>
            </a:r>
            <a:endParaRPr lang="en-US" dirty="0"/>
          </a:p>
          <a:p>
            <a:r>
              <a:rPr lang="en-GB" dirty="0">
                <a:ea typeface="+mn-lt"/>
                <a:cs typeface="+mn-lt"/>
                <a:hlinkClick r:id="rId2"/>
              </a:rPr>
              <a:t>https://webforms.edinburgh.gov.uk/site/portal/request/road_defect</a:t>
            </a:r>
            <a:endParaRPr lang="en-GB" dirty="0"/>
          </a:p>
          <a:p>
            <a:r>
              <a:rPr lang="en-GB" dirty="0"/>
              <a:t>Reporting tool opens a map where existing reports are visible</a:t>
            </a:r>
          </a:p>
          <a:p>
            <a:r>
              <a:rPr lang="en-GB" dirty="0"/>
              <a:t>Geared to reporting 1 specific problem, not an area of 'generally poor surface'</a:t>
            </a:r>
          </a:p>
          <a:p>
            <a:r>
              <a:rPr lang="en-GB" dirty="0"/>
              <a:t>Covers both potholes and pavement defects</a:t>
            </a:r>
          </a:p>
          <a:p>
            <a:r>
              <a:rPr lang="en-GB" dirty="0"/>
              <a:t>Raisers get an email </a:t>
            </a:r>
            <a:r>
              <a:rPr lang="en-GB" dirty="0" err="1"/>
              <a:t>acknowleging</a:t>
            </a:r>
            <a:r>
              <a:rPr lang="en-GB" dirty="0"/>
              <a:t> it (&amp; you can request updates for others you see on map)</a:t>
            </a:r>
          </a:p>
          <a:p>
            <a:endParaRPr lang="en-GB" dirty="0"/>
          </a:p>
          <a:p>
            <a:endParaRPr lang="en-GB" dirty="0"/>
          </a:p>
          <a:p>
            <a:pPr lvl="1">
              <a:buFont typeface="Courier New" panose="020B0604020202020204" pitchFamily="34" charset="0"/>
              <a:buChar char="o"/>
            </a:pPr>
            <a:endParaRPr lang="en-GB" dirty="0"/>
          </a:p>
        </p:txBody>
      </p:sp>
      <p:pic>
        <p:nvPicPr>
          <p:cNvPr id="4" name="Picture 3" descr="A screenshot of a map&#10;&#10;AI-generated content may be incorrect.">
            <a:extLst>
              <a:ext uri="{FF2B5EF4-FFF2-40B4-BE49-F238E27FC236}">
                <a16:creationId xmlns:a16="http://schemas.microsoft.com/office/drawing/2014/main" id="{77F20429-EEC0-AD83-A605-4A45CFC9F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7974" y="1778570"/>
            <a:ext cx="4993976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691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814F0-AE30-57C1-631C-021081046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18A76-DA45-0C18-8CC1-CD5FECF0E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003366"/>
                </a:solidFill>
                <a:latin typeface="Calibri"/>
                <a:ea typeface="Calibri"/>
                <a:cs typeface="Calibri"/>
              </a:rPr>
              <a:t>Notes &amp; references - 2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574AB-CB0F-6217-643D-9A5739353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3739"/>
            <a:ext cx="10501222" cy="44232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dirty="0"/>
              <a:t>Scottish Roads Conditions Survey</a:t>
            </a:r>
            <a:endParaRPr lang="en-US" dirty="0"/>
          </a:p>
          <a:p>
            <a:r>
              <a:rPr lang="en-GB" dirty="0">
                <a:ea typeface="+mn-lt"/>
                <a:cs typeface="+mn-lt"/>
              </a:rPr>
              <a:t>https://www.scotsnet.org.uk/programmes/road-condition-surveys</a:t>
            </a:r>
            <a:endParaRPr lang="en-GB" dirty="0"/>
          </a:p>
          <a:p>
            <a:r>
              <a:rPr lang="en-GB" dirty="0"/>
              <a:t>Reports held on central database, councils given access, not available to public</a:t>
            </a:r>
          </a:p>
          <a:p>
            <a:r>
              <a:rPr lang="en-GB" dirty="0"/>
              <a:t>Based on doing a sample of roads;  our local roads are all unclassified, so </a:t>
            </a:r>
            <a:r>
              <a:rPr lang="en-GB" dirty="0" err="1"/>
              <a:t>Scotsnet</a:t>
            </a:r>
            <a:r>
              <a:rPr lang="en-GB" dirty="0"/>
              <a:t> says 10% surveyed, but Edinburgh says has 25% done each year</a:t>
            </a:r>
          </a:p>
          <a:p>
            <a:r>
              <a:rPr lang="en-GB" dirty="0"/>
              <a:t>Generates an index ranking that is a KPI for council</a:t>
            </a:r>
          </a:p>
          <a:p>
            <a:endParaRPr lang="en-GB" dirty="0"/>
          </a:p>
          <a:p>
            <a:pPr lvl="1">
              <a:buFont typeface="Courier New" panose="020B0604020202020204" pitchFamily="34" charset="0"/>
              <a:buChar char="o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3502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42105-6378-D59B-3DF8-8CA0A1192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2A03A-1484-843E-97FE-3C547AC69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003366"/>
                </a:solidFill>
                <a:latin typeface="Calibri"/>
                <a:ea typeface="Calibri"/>
                <a:cs typeface="Calibri"/>
              </a:rPr>
              <a:t>Notes &amp; references - 3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08822-5029-0BC6-E827-6E8E1E56E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3739"/>
            <a:ext cx="10501222" cy="442322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Capital Works Infrastructure  Programme</a:t>
            </a:r>
            <a:endParaRPr lang="en-US" dirty="0"/>
          </a:p>
          <a:p>
            <a:r>
              <a:rPr lang="en-GB" dirty="0"/>
              <a:t>Prioritised list generated in Autumn</a:t>
            </a:r>
          </a:p>
          <a:p>
            <a:r>
              <a:rPr lang="en-GB" dirty="0"/>
              <a:t>Consists of preventative maintenance (carriageway resurfacing, pavement slutty sealing), which aims to prolong useful life of road at low cost</a:t>
            </a:r>
          </a:p>
          <a:p>
            <a:r>
              <a:rPr lang="en-GB" dirty="0"/>
              <a:t>And more expensive/extensive 'road repairs'</a:t>
            </a:r>
          </a:p>
          <a:p>
            <a:r>
              <a:rPr lang="en-GB" dirty="0"/>
              <a:t>Published at TEC in spring in PDF - </a:t>
            </a:r>
            <a:r>
              <a:rPr lang="en-GB" dirty="0">
                <a:ea typeface="+mn-lt"/>
                <a:cs typeface="+mn-lt"/>
              </a:rPr>
              <a:t>https://democracy.edinburgh.gov.uk/documents/s82577/8.1%20-%20Roads%20and%20Infrastructure%20Investment%20-%20Capital%20Delivery%20Priorities%202025_26.pdf</a:t>
            </a:r>
          </a:p>
          <a:p>
            <a:endParaRPr lang="en-GB" dirty="0"/>
          </a:p>
          <a:p>
            <a:pPr lvl="1">
              <a:buFont typeface="Courier New" panose="020B0604020202020204" pitchFamily="34" charset="0"/>
              <a:buChar char="o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2893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6273-3A75-9E4E-2B07-897EF20F9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F6F3A-59E0-33CB-119A-13C0CF63C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003366"/>
                </a:solidFill>
                <a:latin typeface="Calibri"/>
                <a:ea typeface="Calibri"/>
                <a:cs typeface="Calibri"/>
              </a:rPr>
              <a:t>Notes &amp; references - 4</a:t>
            </a:r>
            <a:endParaRPr lang="en-US" sz="3600">
              <a:latin typeface="Calibri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866EE-7CC5-6372-B7AF-3126D4039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4985"/>
            <a:ext cx="10946920" cy="44519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222222"/>
                </a:solidFill>
                <a:latin typeface="Arial"/>
                <a:cs typeface="Arial"/>
              </a:rPr>
              <a:t>Roads Commissioners’ Roadworks Register</a:t>
            </a:r>
            <a:endParaRPr lang="en-US" sz="2000"/>
          </a:p>
          <a:p>
            <a:r>
              <a:rPr lang="en-GB" sz="2400" dirty="0"/>
              <a:t>Maintains list of all planned roadworks, including: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 sz="2000" dirty="0"/>
              <a:t>Revenue &amp; Capital Infra Repairs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 sz="2000" dirty="0"/>
              <a:t>Utility work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 sz="2000" dirty="0"/>
              <a:t>Improvement programmes</a:t>
            </a:r>
          </a:p>
          <a:p>
            <a:r>
              <a:rPr lang="en-GB" sz="1800" dirty="0">
                <a:solidFill>
                  <a:srgbClr val="1155CC"/>
                </a:solidFill>
                <a:latin typeface="Arial"/>
                <a:cs typeface="Arial"/>
                <a:hlinkClick r:id="rId2"/>
              </a:rPr>
              <a:t>https://www.roadworksscotland.org</a:t>
            </a:r>
            <a:endParaRPr lang="en-GB" sz="1800" dirty="0"/>
          </a:p>
          <a:p>
            <a:r>
              <a:rPr lang="en-GB" sz="1800" dirty="0">
                <a:latin typeface="Arial"/>
                <a:cs typeface="Arial"/>
              </a:rPr>
              <a:t>Has useful map showing data: </a:t>
            </a:r>
            <a:r>
              <a:rPr lang="en-GB" sz="1800" dirty="0" err="1">
                <a:latin typeface="Arial"/>
                <a:cs typeface="Arial"/>
              </a:rPr>
              <a:t>eg</a:t>
            </a:r>
          </a:p>
          <a:p>
            <a:endParaRPr lang="en-GB" sz="1800" dirty="0"/>
          </a:p>
          <a:p>
            <a:pPr lvl="1">
              <a:buFont typeface="Courier New" panose="020B0604020202020204" pitchFamily="34" charset="0"/>
              <a:buChar char="o"/>
            </a:pPr>
            <a:endParaRPr lang="en-GB" sz="2000" dirty="0"/>
          </a:p>
        </p:txBody>
      </p:sp>
      <p:pic>
        <p:nvPicPr>
          <p:cNvPr id="4" name="Picture 3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B712BA8D-5758-C03E-024E-9948B82EE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369" y="3495855"/>
            <a:ext cx="6296205" cy="301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161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1042</Words>
  <Application>Microsoft Office PowerPoint</Application>
  <PresentationFormat>Widescreen</PresentationFormat>
  <Paragraphs>95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Courier New</vt:lpstr>
      <vt:lpstr>Google Sans</vt:lpstr>
      <vt:lpstr>office theme</vt:lpstr>
      <vt:lpstr>Roadway Repairs and Maintenance</vt:lpstr>
      <vt:lpstr>Who Am I? </vt:lpstr>
      <vt:lpstr>Why Roads &amp; Pavements? </vt:lpstr>
      <vt:lpstr>Progress So Far</vt:lpstr>
      <vt:lpstr>Maintenance Workflow</vt:lpstr>
      <vt:lpstr>Opportunities – Information Flow</vt:lpstr>
      <vt:lpstr>Opportunities – Influencing Work</vt:lpstr>
      <vt:lpstr>Notes &amp; references - 1</vt:lpstr>
      <vt:lpstr>Notes &amp; references - 2</vt:lpstr>
      <vt:lpstr>Notes &amp; references - 3</vt:lpstr>
      <vt:lpstr>Notes &amp; references - 4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Ken Robertson</dc:creator>
  <cp:lastModifiedBy>Ken Robertson</cp:lastModifiedBy>
  <cp:revision>484</cp:revision>
  <dcterms:created xsi:type="dcterms:W3CDTF">2025-09-23T09:18:36Z</dcterms:created>
  <dcterms:modified xsi:type="dcterms:W3CDTF">2025-09-25T16:38:14Z</dcterms:modified>
</cp:coreProperties>
</file>