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8" r:id="rId5"/>
    <p:sldId id="269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14" autoAdjust="0"/>
    <p:restoredTop sz="94660"/>
  </p:normalViewPr>
  <p:slideViewPr>
    <p:cSldViewPr snapToGrid="0">
      <p:cViewPr varScale="1">
        <p:scale>
          <a:sx n="66" d="100"/>
          <a:sy n="66" d="100"/>
        </p:scale>
        <p:origin x="102" y="49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59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F0F6E8B-DF9F-4122-B5CE-45B0B7555FEE}" type="datetime1">
              <a:rPr lang="en-GB" smtClean="0"/>
              <a:t>26/03/2026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E6B3739-9081-478F-812E-AE7CE140632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21049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3C6486E-0518-4E65-9B27-D1CE42BD0552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CF8BB-EBC7-4B8F-9632-A5A136FBB880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70369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1682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7019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831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9619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680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960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9402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37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453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55780"/>
            <a:ext cx="6858000" cy="3200400"/>
          </a:xfrm>
        </p:spPr>
        <p:txBody>
          <a:bodyPr rtlCol="0" anchor="b">
            <a:normAutofit/>
          </a:bodyPr>
          <a:lstStyle>
            <a:lvl1pPr algn="l">
              <a:lnSpc>
                <a:spcPct val="75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56180"/>
            <a:ext cx="6858000" cy="109728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8604F8-A232-4827-9630-DE36065AC170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F666BE49-CD07-40B0-AF12-4987BC5CBAB9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22960"/>
            <a:ext cx="8686800" cy="2011680"/>
          </a:xfrm>
        </p:spPr>
        <p:txBody>
          <a:bodyPr rtlCol="0" anchor="b">
            <a:normAutofit/>
          </a:bodyPr>
          <a:lstStyle>
            <a:lvl1pPr>
              <a:defRPr sz="6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834640"/>
            <a:ext cx="8686800" cy="109728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8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981200"/>
            <a:ext cx="4572000" cy="448056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1800" y="1981200"/>
            <a:ext cx="4572000" cy="448056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BD882D-90E6-47BC-B5B4-746B7B67971A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679448"/>
            <a:ext cx="4572000" cy="830487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2509935"/>
            <a:ext cx="4572000" cy="396706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1800" y="1679448"/>
            <a:ext cx="4572000" cy="830487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1800" y="2509935"/>
            <a:ext cx="4572000" cy="396706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F579B9-ED9D-4354-AAFB-9503CB64E5CC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903FC5-4B0D-40A5-8504-19FA076EEEDF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AB4661-4EF8-4970-A07D-A7A6852F50C3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9420" y="408993"/>
            <a:ext cx="4800937" cy="1828800"/>
          </a:xfrm>
        </p:spPr>
        <p:txBody>
          <a:bodyPr rtlCol="0" anchor="b">
            <a:noAutofit/>
          </a:bodyPr>
          <a:lstStyle>
            <a:lvl1pPr>
              <a:defRPr sz="44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1" y="381000"/>
            <a:ext cx="5489510" cy="5791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9420" y="2237793"/>
            <a:ext cx="4800937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D6AB42-6316-4267-9D8B-371C2553B8D1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248" y="384048"/>
            <a:ext cx="4800600" cy="1828800"/>
          </a:xfrm>
        </p:spPr>
        <p:txBody>
          <a:bodyPr rtlCol="0"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  <a:ln>
            <a:noFill/>
          </a:ln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6249" y="2240280"/>
            <a:ext cx="4799140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12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EDFBD1-B729-4EF1-BC28-856A37C93AB3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42120" y="380999"/>
            <a:ext cx="2011680" cy="6096001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199" y="380999"/>
            <a:ext cx="7074859" cy="6096001"/>
          </a:xfrm>
        </p:spPr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C748B1-E18B-48C8-8B9D-FCEB688BFE02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987419"/>
            <a:ext cx="9372600" cy="4483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631790" y="5586761"/>
            <a:ext cx="280731" cy="883759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571F5C0-6065-4B39-91C9-26DDA04B0E2A}" type="datetime1">
              <a:rPr lang="en-GB" noProof="0" smtClean="0"/>
              <a:t>26/03/2026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31790" y="365125"/>
            <a:ext cx="280730" cy="5139936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3321" y="6268940"/>
            <a:ext cx="722377" cy="2015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1200"/>
        </a:spcBef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inburgh.gov.uk/downloads/file/35655/delivery-actions-for-active-travel-supporting-informatio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dinburgh.gov.uk/cycling-walking-projects-1/active-travel-improvements" TargetMode="External"/><Relationship Id="rId4" Type="http://schemas.openxmlformats.org/officeDocument/2006/relationships/hyperlink" Target="https://www.edinburgh.gov.uk/downloads/file/29776/the-city-mobility-implementation-plan-update-february-202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inburgh.gov.uk/roads-pavements/view-comment-traffic-orders-ne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emocracy.edinburgh.gov.uk/documents/s65417/Item%208.6%20-%20Transport%20and%20Local%20Access%20Forum.pdf" TargetMode="External"/><Relationship Id="rId4" Type="http://schemas.openxmlformats.org/officeDocument/2006/relationships/hyperlink" Target="https://democracy.edinburgh.gov.uk/documents/s69301/Item%207.3%20-%20Local%20Traffic%20Improvement%20-%20Programme%20Proposal%20and%20Assessment%20Critieria.pd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4396"/>
            <a:ext cx="6858000" cy="1398666"/>
          </a:xfrm>
        </p:spPr>
        <p:txBody>
          <a:bodyPr rtlCol="0" anchor="b">
            <a:noAutofit/>
          </a:bodyPr>
          <a:lstStyle/>
          <a:p>
            <a:pPr rtl="0"/>
            <a:r>
              <a:rPr lang="en-GB" sz="3600" dirty="0">
                <a:latin typeface="+mn-lt"/>
              </a:rPr>
              <a:t>Active travel – </a:t>
            </a:r>
            <a:br>
              <a:rPr lang="en-GB" sz="3600" dirty="0">
                <a:latin typeface="+mn-lt"/>
              </a:rPr>
            </a:br>
            <a:r>
              <a:rPr lang="en-GB" sz="3600" dirty="0">
                <a:latin typeface="+mn-lt"/>
              </a:rPr>
              <a:t>What this means for Community Councils  </a:t>
            </a:r>
            <a:endParaRPr lang="en-gb" sz="36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62500" lnSpcReduction="20000"/>
          </a:bodyPr>
          <a:lstStyle/>
          <a:p>
            <a:pPr rtl="0"/>
            <a:r>
              <a:rPr lang="en-GB" dirty="0"/>
              <a:t>Edinburgh Association of Community Councils </a:t>
            </a:r>
          </a:p>
          <a:p>
            <a:pPr rtl="0"/>
            <a:endParaRPr lang="en-GB" dirty="0"/>
          </a:p>
          <a:p>
            <a:pPr rtl="0"/>
            <a:r>
              <a:rPr lang="en-GB" dirty="0"/>
              <a:t>26 March 2026</a:t>
            </a:r>
          </a:p>
          <a:p>
            <a:pPr rtl="0"/>
            <a:endParaRPr lang="en-GB" dirty="0"/>
          </a:p>
          <a:p>
            <a:pPr rtl="0"/>
            <a:r>
              <a:rPr lang="en-GB" dirty="0"/>
              <a:t>Mike Birch – New Town and Broughton Community Council</a:t>
            </a:r>
          </a:p>
        </p:txBody>
      </p:sp>
    </p:spTree>
    <p:extLst>
      <p:ext uri="{BB962C8B-B14F-4D97-AF65-F5344CB8AC3E}">
        <p14:creationId xmlns:p14="http://schemas.microsoft.com/office/powerpoint/2010/main" val="24132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DDB4A67-6B03-A1DF-5EB3-3F68C54D19A2}"/>
              </a:ext>
            </a:extLst>
          </p:cNvPr>
          <p:cNvSpPr txBox="1"/>
          <p:nvPr/>
        </p:nvSpPr>
        <p:spPr>
          <a:xfrm>
            <a:off x="1940560" y="879178"/>
            <a:ext cx="959877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6"/>
                </a:solidFill>
              </a:rPr>
              <a:t>Active Travel – What this means for Community Councils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is Active Travel?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does this fit into the City Mobility Plan?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Why is this important for Community Councils?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are challenges for Community Councils?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are opportunities for Community Councils?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Recent examples of work by New Town and Broughton Community Council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Discussion 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3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DDB4A67-6B03-A1DF-5EB3-3F68C54D19A2}"/>
              </a:ext>
            </a:extLst>
          </p:cNvPr>
          <p:cNvSpPr txBox="1"/>
          <p:nvPr/>
        </p:nvSpPr>
        <p:spPr>
          <a:xfrm>
            <a:off x="1940559" y="879178"/>
            <a:ext cx="8475649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6"/>
                </a:solidFill>
              </a:rPr>
              <a:t>What is Active Travel? 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Active travel is defined by Transport Scotland as being:</a:t>
            </a:r>
          </a:p>
          <a:p>
            <a:pPr lvl="1"/>
            <a:r>
              <a:rPr lang="en-GB" b="1" i="0" u="none" strike="noStrike" dirty="0">
                <a:solidFill>
                  <a:srgbClr val="001D35"/>
                </a:solidFill>
                <a:effectLst/>
                <a:latin typeface="Google Sans"/>
              </a:rPr>
              <a:t>Walking, wheeling, or cycling for a purposeful journey, such as commuting, accessing education, or visiting shops</a:t>
            </a:r>
            <a:br>
              <a:rPr lang="en-GB" b="1" i="0" u="none" strike="noStrike" dirty="0">
                <a:solidFill>
                  <a:srgbClr val="001D35"/>
                </a:solidFill>
                <a:effectLst/>
                <a:latin typeface="Google Sans"/>
              </a:rPr>
            </a:br>
            <a:endParaRPr lang="en-GB" b="1" i="0" u="none" strike="noStrike" dirty="0">
              <a:solidFill>
                <a:srgbClr val="001D35"/>
              </a:solidFill>
              <a:effectLst/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D35"/>
                </a:solidFill>
                <a:latin typeface="Google Sans"/>
              </a:rPr>
              <a:t>Travel Hierarchy sets out the relative priority of the different means of travel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0" u="none" strike="noStrike" dirty="0">
              <a:solidFill>
                <a:srgbClr val="001D35"/>
              </a:solidFill>
              <a:effectLst/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1D35"/>
              </a:solidFill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0" u="none" strike="noStrike" dirty="0">
              <a:solidFill>
                <a:srgbClr val="001D35"/>
              </a:solidFill>
              <a:effectLst/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1D35"/>
              </a:solidFill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0" u="none" strike="noStrike" dirty="0">
              <a:solidFill>
                <a:srgbClr val="001D35"/>
              </a:solidFill>
              <a:effectLst/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1D35"/>
              </a:solidFill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0" u="none" strike="noStrike" dirty="0">
              <a:solidFill>
                <a:srgbClr val="001D35"/>
              </a:solidFill>
              <a:effectLst/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1D35"/>
              </a:solidFill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0" u="none" strike="noStrike" dirty="0">
              <a:solidFill>
                <a:srgbClr val="001D35"/>
              </a:solidFill>
              <a:effectLst/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1D35"/>
              </a:solidFill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0" u="none" strike="noStrike" dirty="0">
              <a:solidFill>
                <a:srgbClr val="001D35"/>
              </a:solidFill>
              <a:effectLst/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D35"/>
                </a:solidFill>
                <a:latin typeface="Google Sans"/>
              </a:rPr>
              <a:t>Combining Cycling and Walking/Wheeling together under heading of Active Travel creates issues where the needs of these groups are not aligned. </a:t>
            </a:r>
            <a:endParaRPr lang="en-GB" i="0" u="none" strike="noStrike" dirty="0">
              <a:solidFill>
                <a:srgbClr val="001D35"/>
              </a:solidFill>
              <a:effectLst/>
              <a:latin typeface="Google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i="0" u="none" strike="noStrike" dirty="0">
              <a:solidFill>
                <a:srgbClr val="001D35"/>
              </a:solidFill>
              <a:effectLst/>
              <a:latin typeface="Google Sans"/>
            </a:endParaRPr>
          </a:p>
          <a:p>
            <a:pPr lvl="1"/>
            <a:endParaRPr lang="en-GB" b="1" dirty="0"/>
          </a:p>
        </p:txBody>
      </p:sp>
      <p:pic>
        <p:nvPicPr>
          <p:cNvPr id="3" name="Picture 2" descr="A diagram of a diagram of a diagram of a diagram of a diagram of a diagram of a diagram of a diagram of a diagram of a diagram of a diagram of a diagram of a diagram of&#10;&#10;Description automatically generated">
            <a:extLst>
              <a:ext uri="{FF2B5EF4-FFF2-40B4-BE49-F238E27FC236}">
                <a16:creationId xmlns:a16="http://schemas.microsoft.com/office/drawing/2014/main" id="{2A9F15E6-14DC-56E9-F8C8-B86B95A5DD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704" y="3069772"/>
            <a:ext cx="2636322" cy="263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3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DDB4A67-6B03-A1DF-5EB3-3F68C54D19A2}"/>
              </a:ext>
            </a:extLst>
          </p:cNvPr>
          <p:cNvSpPr txBox="1"/>
          <p:nvPr/>
        </p:nvSpPr>
        <p:spPr>
          <a:xfrm>
            <a:off x="1940560" y="879178"/>
            <a:ext cx="8853336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6"/>
                </a:solidFill>
              </a:rPr>
              <a:t>How does this fit within the City Mobility Plan?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Active Travel is a key element of the City Mobility Plan through </a:t>
            </a:r>
            <a:r>
              <a:rPr lang="en-GB" dirty="0">
                <a:hlinkClick r:id="rId3"/>
              </a:rPr>
              <a:t>Delivering Actions for Active Travel (Feb 2024)</a:t>
            </a:r>
            <a:r>
              <a:rPr lang="en-GB" dirty="0"/>
              <a:t> 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4"/>
              </a:rPr>
              <a:t>City Mobility Plan </a:t>
            </a:r>
            <a:r>
              <a:rPr lang="en-GB" dirty="0"/>
              <a:t>has 6 separate actions under Active Travel including to deliver dropped kerbs, improved pavements, reduced pavement clutter and more rest spots.  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5"/>
              </a:rPr>
              <a:t>Active Travel Improvement Programme Update </a:t>
            </a:r>
            <a:r>
              <a:rPr lang="en-GB" dirty="0"/>
              <a:t> posted on Council website in January 2026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Update shows 60 projects of which 11 have been completed and 9 are currently in progress.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003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DDB4A67-6B03-A1DF-5EB3-3F68C54D19A2}"/>
              </a:ext>
            </a:extLst>
          </p:cNvPr>
          <p:cNvSpPr txBox="1"/>
          <p:nvPr/>
        </p:nvSpPr>
        <p:spPr>
          <a:xfrm>
            <a:off x="1940560" y="879178"/>
            <a:ext cx="971804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6"/>
                </a:solidFill>
              </a:rPr>
              <a:t>Why is this important for Community Councils?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Active travel is key element in Council’s goals to reduce car usage and create 20-minute neighbourhoods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Significant expenditure each year across the city  - need to ensure local priorities are clear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Walkable neighbourhoods one of the highest priorities for community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616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DDB4A67-6B03-A1DF-5EB3-3F68C54D19A2}"/>
              </a:ext>
            </a:extLst>
          </p:cNvPr>
          <p:cNvSpPr txBox="1"/>
          <p:nvPr/>
        </p:nvSpPr>
        <p:spPr>
          <a:xfrm>
            <a:off x="1940560" y="879178"/>
            <a:ext cx="95903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6"/>
                </a:solidFill>
              </a:rPr>
              <a:t>What are challenges for Community Councils?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Community Councils have no special status with respect to active travel schemes or Traffic Regulation Orders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Limited information available to Community Councils or public on planned projects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Competing pressures from different active travel groups may not align with the needs of local community 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748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DDB4A67-6B03-A1DF-5EB3-3F68C54D19A2}"/>
              </a:ext>
            </a:extLst>
          </p:cNvPr>
          <p:cNvSpPr txBox="1"/>
          <p:nvPr/>
        </p:nvSpPr>
        <p:spPr>
          <a:xfrm>
            <a:off x="1940560" y="879178"/>
            <a:ext cx="959038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6"/>
                </a:solidFill>
              </a:rPr>
              <a:t>What are opportunities for Community Councils?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Active travel projects are part of City Mobility Plan updates - opportunity to influence Transport and Environment Committee decisions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Design of active travel projects  - need to provide input based on local knowledge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Active travel groups can have useful input on proposals  - seek engagement/support 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Many active travel projects require </a:t>
            </a:r>
            <a:r>
              <a:rPr lang="en-GB" dirty="0">
                <a:hlinkClick r:id="rId3"/>
              </a:rPr>
              <a:t>Traffic Regulation Orders</a:t>
            </a:r>
            <a:r>
              <a:rPr lang="en-GB" dirty="0"/>
              <a:t> to be approved – statutory opportunity to comment on changes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4"/>
              </a:rPr>
              <a:t>Local Traffic Improvement Programme</a:t>
            </a:r>
            <a:r>
              <a:rPr lang="en-GB" dirty="0"/>
              <a:t> applications – identify small projects which can enhance active travel and road safety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5"/>
              </a:rPr>
              <a:t>Transport and Local Access Forum</a:t>
            </a:r>
            <a:r>
              <a:rPr lang="en-GB" dirty="0"/>
              <a:t>  - two Community Councils added to the membership of Forum in January 2026 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70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DDB4A67-6B03-A1DF-5EB3-3F68C54D19A2}"/>
              </a:ext>
            </a:extLst>
          </p:cNvPr>
          <p:cNvSpPr txBox="1"/>
          <p:nvPr/>
        </p:nvSpPr>
        <p:spPr>
          <a:xfrm>
            <a:off x="1940560" y="879178"/>
            <a:ext cx="959038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6"/>
                </a:solidFill>
              </a:rPr>
              <a:t>Examples of recent NTBCC Active Travel engagement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 Mark’s Path Closure – lobbied for path to be reopened 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Rose </a:t>
            </a:r>
            <a:r>
              <a:rPr lang="en-GB"/>
              <a:t>Street Contra-Flow </a:t>
            </a:r>
            <a:r>
              <a:rPr lang="en-GB" dirty="0"/>
              <a:t>Cycling  - objected to this street being </a:t>
            </a:r>
            <a:r>
              <a:rPr lang="en-GB"/>
              <a:t>included in </a:t>
            </a:r>
            <a:r>
              <a:rPr lang="en-GB" dirty="0"/>
              <a:t>Council plans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Trams to Newhaven  - highlighted need for improvements to tactile paving installation. 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Local Traffic Improvement Programme – submitted several applications for local projects 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George Street Redevelopment  - issued deputation seeking inclusion of cross streets in project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Pavement Width Guidance  - lobbied for clarity on application of ESDG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Experimental Traffic Orders  - objected to making orders permanent without improvements to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46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DDB4A67-6B03-A1DF-5EB3-3F68C54D19A2}"/>
              </a:ext>
            </a:extLst>
          </p:cNvPr>
          <p:cNvSpPr txBox="1"/>
          <p:nvPr/>
        </p:nvSpPr>
        <p:spPr>
          <a:xfrm>
            <a:off x="1940560" y="879178"/>
            <a:ext cx="95987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6"/>
                </a:solidFill>
              </a:rPr>
              <a:t>Active Travel – Discussion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Questions and Discussion </a:t>
            </a:r>
          </a:p>
        </p:txBody>
      </p:sp>
    </p:spTree>
    <p:extLst>
      <p:ext uri="{BB962C8B-B14F-4D97-AF65-F5344CB8AC3E}">
        <p14:creationId xmlns:p14="http://schemas.microsoft.com/office/powerpoint/2010/main" val="253125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ireframe Building 16x9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666394_TF03031027" id="{FA044B40-04E4-4400-9FC3-ED96674E5B50}" vid="{72B8D07F-DAC1-4D7D-BA4B-829C0E68476C}"/>
    </a:ext>
  </a:extLst>
</a:theme>
</file>

<file path=ppt/theme/theme2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30C5B9-1E5F-4356-968E-2FC64955BFF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DD6EEDF-527A-4587-A446-F1DE3EAF9D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6DFB71-5650-4E53-8134-FCF33ECDD3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wireframe building presentation (widescreen)</Template>
  <TotalTime>579</TotalTime>
  <Words>587</Words>
  <Application>Microsoft Office PowerPoint</Application>
  <PresentationFormat>Widescreen</PresentationFormat>
  <Paragraphs>78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Google Sans</vt:lpstr>
      <vt:lpstr>Wireframe Building 16x9</vt:lpstr>
      <vt:lpstr>Active travel –  What this means for Community Councils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travel –  What this means for Community Councils</dc:title>
  <dc:creator>Robert Armstrong</dc:creator>
  <cp:lastModifiedBy>Ken Robertson</cp:lastModifiedBy>
  <cp:revision>7</cp:revision>
  <dcterms:created xsi:type="dcterms:W3CDTF">2025-11-17T11:16:51Z</dcterms:created>
  <dcterms:modified xsi:type="dcterms:W3CDTF">2026-03-26T18:05:27Z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